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31" r:id="rId3"/>
    <p:sldId id="334" r:id="rId4"/>
    <p:sldId id="332" r:id="rId5"/>
    <p:sldId id="261" r:id="rId6"/>
    <p:sldId id="335" r:id="rId7"/>
    <p:sldId id="336" r:id="rId8"/>
    <p:sldId id="344" r:id="rId9"/>
    <p:sldId id="345" r:id="rId10"/>
    <p:sldId id="346" r:id="rId11"/>
    <p:sldId id="347" r:id="rId12"/>
    <p:sldId id="348" r:id="rId13"/>
    <p:sldId id="343" r:id="rId14"/>
    <p:sldId id="337" r:id="rId15"/>
    <p:sldId id="339" r:id="rId16"/>
    <p:sldId id="340" r:id="rId17"/>
    <p:sldId id="338" r:id="rId18"/>
    <p:sldId id="341" r:id="rId19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318D9C-76B6-46D5-85D0-961E1667FB42}" v="116" dt="2025-12-19T13:54:20.46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06"/>
    <p:restoredTop sz="94658"/>
  </p:normalViewPr>
  <p:slideViewPr>
    <p:cSldViewPr>
      <p:cViewPr>
        <p:scale>
          <a:sx n="75" d="100"/>
          <a:sy n="75" d="100"/>
        </p:scale>
        <p:origin x="869" y="43"/>
      </p:cViewPr>
      <p:guideLst>
        <p:guide orient="horz" pos="720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보고서</a:t>
            </a: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제목 </a:t>
            </a:r>
            <a:r>
              <a:rPr lang="en-US" altLang="ko-KR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3600" dirty="0"/>
              <a:t>WebSocket</a:t>
            </a:r>
            <a:r>
              <a:rPr lang="ko-KR" altLang="en-US" sz="3600" dirty="0"/>
              <a:t>을 이용한 실시간 객체 탐지 포토 블로그 시스템</a:t>
            </a:r>
            <a:endParaRPr sz="3600" i="1" spc="-5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학번</a:t>
            </a:r>
            <a:r>
              <a:rPr lang="en-US" altLang="ko-KR" sz="2400" spc="-5" dirty="0"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latin typeface="Times New Roman"/>
                <a:cs typeface="Times New Roman"/>
              </a:rPr>
              <a:t> </a:t>
            </a:r>
            <a:r>
              <a:rPr lang="en-US" altLang="ko-KR" sz="2400" spc="-5" dirty="0">
                <a:latin typeface="Times New Roman"/>
                <a:cs typeface="Times New Roman"/>
              </a:rPr>
              <a:t>2020105654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latin typeface="Times New Roman"/>
                <a:cs typeface="Times New Roman"/>
              </a:rPr>
              <a:t>이름 </a:t>
            </a:r>
            <a:r>
              <a:rPr lang="en-US" altLang="ko-KR" sz="2400" spc="-5" dirty="0"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latin typeface="Times New Roman"/>
                <a:cs typeface="Times New Roman"/>
              </a:rPr>
              <a:t> 장준환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B0C2-7071-927C-C28B-D4889232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3B1E0-DCA4-6B53-3ABD-B5A49F1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23D7F-C36C-107B-7BF2-246DBF4E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09773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 dirty="0">
                <a:solidFill>
                  <a:schemeClr val="tx1"/>
                </a:solidFill>
              </a:rPr>
              <a:t>보안키</a:t>
            </a:r>
            <a:r>
              <a:rPr lang="en-US" altLang="ko-KR" sz="1400" dirty="0">
                <a:solidFill>
                  <a:schemeClr val="tx1"/>
                </a:solidFill>
              </a:rPr>
              <a:t>(API Key) </a:t>
            </a:r>
            <a:r>
              <a:rPr lang="ko-KR" altLang="en-US" sz="1400" dirty="0">
                <a:solidFill>
                  <a:schemeClr val="tx1"/>
                </a:solidFill>
              </a:rPr>
              <a:t>및 토큰 기반 사용자 인증 구현</a:t>
            </a:r>
            <a:endParaRPr lang="en-US" altLang="ko-KR" sz="1400" dirty="0"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A5ACAD-B866-53DA-94B5-BBFD3F1C41A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30035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dirty="0">
                <a:solidFill>
                  <a:schemeClr val="tx1"/>
                </a:solidFill>
              </a:rPr>
              <a:t> Django ORM</a:t>
            </a:r>
            <a:r>
              <a:rPr lang="ko-KR" altLang="en-US" sz="1400" dirty="0">
                <a:solidFill>
                  <a:schemeClr val="tx1"/>
                </a:solidFill>
              </a:rPr>
              <a:t>을 활용한 탐지 이미지 및 로그 </a:t>
            </a:r>
            <a:r>
              <a:rPr lang="en-US" altLang="ko-KR" sz="1400" dirty="0">
                <a:solidFill>
                  <a:schemeClr val="tx1"/>
                </a:solidFill>
              </a:rPr>
              <a:t>DB   	</a:t>
            </a:r>
            <a:r>
              <a:rPr lang="ko-KR" altLang="en-US" sz="1400" dirty="0">
                <a:solidFill>
                  <a:schemeClr val="tx1"/>
                </a:solidFill>
              </a:rPr>
              <a:t>관리</a:t>
            </a:r>
            <a:endParaRPr lang="ko-KR" altLang="en-US" sz="1400" i="1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701398-9CCD-B812-1428-A0D01599FD8A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7335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400" dirty="0"/>
              <a:t>Edge</a:t>
            </a:r>
            <a:r>
              <a:rPr lang="ko-KR" altLang="en-US" sz="1400" dirty="0"/>
              <a:t>에서 서버로 이미지</a:t>
            </a:r>
            <a:r>
              <a:rPr lang="en-US" altLang="ko-KR" sz="1400" dirty="0"/>
              <a:t>/</a:t>
            </a:r>
            <a:r>
              <a:rPr lang="ko-KR" altLang="en-US" sz="1400" dirty="0"/>
              <a:t>데이터 전송용 </a:t>
            </a:r>
            <a:r>
              <a:rPr lang="en-US" altLang="ko-KR" sz="1400" dirty="0"/>
              <a:t>POST API</a:t>
            </a:r>
            <a:endParaRPr lang="ko-KR" altLang="en-US" sz="14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4BEBBAE-61C7-CA37-64BE-8E9F5E4C5900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948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400" dirty="0">
                <a:solidFill>
                  <a:schemeClr val="tx1"/>
                </a:solidFill>
              </a:rPr>
              <a:t>클라이언트 데이터 조회를 위한 </a:t>
            </a:r>
            <a:r>
              <a:rPr lang="en-US" altLang="ko-KR" sz="1400" b="1" dirty="0">
                <a:solidFill>
                  <a:schemeClr val="tx1"/>
                </a:solidFill>
              </a:rPr>
              <a:t>GET API</a:t>
            </a:r>
            <a:endParaRPr lang="ko-KR" altLang="en-US" sz="14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7" name="그림 6" descr="텍스트, 스크린샷, 운영 체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B00A74-3737-907C-0F5E-BEDA90465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57400"/>
            <a:ext cx="2514600" cy="1618988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512030-A022-37C1-5771-C03AB0B55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61" y="2250896"/>
            <a:ext cx="4657659" cy="1028823"/>
          </a:xfrm>
          <a:prstGeom prst="rect">
            <a:avLst/>
          </a:prstGeom>
        </p:spPr>
      </p:pic>
      <p:pic>
        <p:nvPicPr>
          <p:cNvPr id="13" name="그림 12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33BA83-0EEE-70A8-089F-4901E656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5037226"/>
            <a:ext cx="4826941" cy="154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4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FE62A-AC32-2ED9-4DBE-05890A2A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7AD99-E4F7-2C66-1881-6248595F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51DB4F-A935-0D3C-1AE9-A8BE88D1D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946687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  <a:endParaRPr lang="en-US" altLang="ko-KR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기능: 서버 전송 전 이미지 리사이징, 압축 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역할: 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네트워크 대역폭 절약 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전송 속도 향상 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Django</a:t>
            </a: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 서버 저장 공간 효율화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C1D796-EE66-8F33-37BF-6E0F85D7424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267252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  <a:endParaRPr lang="ko-KR" altLang="en-US" sz="1400" i="1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Gulim"/>
              </a:rPr>
              <a:t>Django Channels(WebSocket)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Gulim"/>
              </a:rPr>
              <a:t>를 통해 접속 중인 모든 클라이언트에게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Gulim"/>
              </a:rPr>
              <a:t>JSON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Gulim"/>
              </a:rPr>
              <a:t>데이터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Gulim"/>
              </a:rPr>
              <a:t>(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  <a:cs typeface="Gulim"/>
              </a:rPr>
              <a:t>객체명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Gulim"/>
              </a:rPr>
              <a:t>이미지 경로 등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Gulim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Gulim"/>
              </a:rPr>
              <a:t>를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  <a:cs typeface="Gulim"/>
              </a:rPr>
              <a:t>브로드캐스트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수신된 카운트 데이터를 메모리(</a:t>
            </a:r>
            <a:r>
              <a:rPr lang="ko-KR" altLang="ko-KR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Cache</a:t>
            </a: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) 또는 </a:t>
            </a:r>
            <a:r>
              <a:rPr lang="ko-KR" altLang="ko-KR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DB에</a:t>
            </a: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 업데이트하고, 현재 관제 상태 정보를 갱신.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클라이언트가 대시보드 진입 시 최신 카운트 상태를 일괄 전송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WebSocket의</a:t>
            </a: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ko-KR" sz="1400" dirty="0" err="1">
                <a:solidFill>
                  <a:schemeClr val="tx1"/>
                </a:solidFill>
                <a:latin typeface="Arial Unicode MS"/>
              </a:rPr>
              <a:t>connect</a:t>
            </a:r>
            <a:r>
              <a:rPr lang="ko-KR" altLang="ko-KR" sz="1400" dirty="0">
                <a:solidFill>
                  <a:schemeClr val="tx1"/>
                </a:solidFill>
              </a:rPr>
              <a:t> 및 </a:t>
            </a:r>
            <a:r>
              <a:rPr lang="ko-KR" altLang="ko-KR" sz="1400" dirty="0" err="1">
                <a:solidFill>
                  <a:schemeClr val="tx1"/>
                </a:solidFill>
                <a:latin typeface="Arial Unicode MS"/>
              </a:rPr>
              <a:t>disconnect</a:t>
            </a:r>
            <a:r>
              <a:rPr lang="ko-KR" altLang="ko-KR" sz="1400" dirty="0">
                <a:solidFill>
                  <a:schemeClr val="tx1"/>
                </a:solidFill>
              </a:rPr>
              <a:t> 이벤트를 감지</a:t>
            </a:r>
            <a:endParaRPr lang="ko-KR" altLang="ko-KR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Edge로부터</a:t>
            </a: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 일정 시간 신호가 없으면 클라이언트들에게 </a:t>
            </a:r>
            <a:r>
              <a:rPr lang="ko-KR" altLang="en-US" sz="1400" dirty="0">
                <a:solidFill>
                  <a:schemeClr val="tx1"/>
                </a:solidFill>
              </a:rPr>
              <a:t>상태를 전송</a:t>
            </a:r>
            <a:endParaRPr lang="ko-KR" altLang="en-US" sz="14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F01481-04A9-141B-3ED2-D5FDB052A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" y="2895600"/>
            <a:ext cx="4024154" cy="1357481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7C1E42-E08F-6565-2F40-05E1D4A60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679" y="3815526"/>
            <a:ext cx="4629733" cy="151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6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4422-BB0D-3E5A-7E5E-14136C8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7A25E-EF9B-015E-ACE8-7A7A35A7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94BAA-EF43-505D-E9D9-DC0027135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961802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400" dirty="0">
                <a:solidFill>
                  <a:schemeClr val="tx1"/>
                </a:solidFill>
              </a:rPr>
              <a:t>React </a:t>
            </a:r>
            <a:r>
              <a:rPr lang="ko-KR" altLang="en-US" sz="1400" dirty="0">
                <a:solidFill>
                  <a:schemeClr val="tx1"/>
                </a:solidFill>
              </a:rPr>
              <a:t>기반의 타임라인 카드 레이아웃 구현</a:t>
            </a:r>
            <a:endParaRPr lang="ko-KR" altLang="en-US" sz="14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50B8A7-7FF0-6EAE-390E-8D3D5A0B7D5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479892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400" dirty="0"/>
              <a:t>Fetch/Axios</a:t>
            </a:r>
            <a:r>
              <a:rPr lang="ko-KR" altLang="en-US" sz="1400" dirty="0"/>
              <a:t>를 이용한 비동기 데이터 연동</a:t>
            </a:r>
            <a:endParaRPr lang="en-US" altLang="ko-KR" sz="1400" dirty="0"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E01DD3E-BC55-0D0F-9780-7B8B684C16E3}"/>
              </a:ext>
            </a:extLst>
          </p:cNvPr>
          <p:cNvSpPr txBox="1">
            <a:spLocks/>
          </p:cNvSpPr>
          <p:nvPr/>
        </p:nvSpPr>
        <p:spPr>
          <a:xfrm>
            <a:off x="457200" y="2345377"/>
            <a:ext cx="4309110" cy="13926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400" dirty="0"/>
              <a:t>실시간 알림 → 목록 갱신 → 상세 보기로 이어지는 보안 </a:t>
            </a:r>
            <a:r>
              <a:rPr lang="en-US" altLang="ko-KR" sz="1400" dirty="0"/>
              <a:t>UX</a:t>
            </a:r>
            <a:endParaRPr lang="ko-KR" altLang="en-US" sz="14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F8C301E-3D83-105C-BBF1-8DF4BD734E96}"/>
              </a:ext>
            </a:extLst>
          </p:cNvPr>
          <p:cNvSpPr txBox="1">
            <a:spLocks/>
          </p:cNvSpPr>
          <p:nvPr/>
        </p:nvSpPr>
        <p:spPr>
          <a:xfrm>
            <a:off x="5149852" y="2462068"/>
            <a:ext cx="4309110" cy="19338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기타 추가 기능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 err="1">
                <a:solidFill>
                  <a:schemeClr val="tx1"/>
                </a:solidFill>
                <a:latin typeface="Arial Unicode MS"/>
              </a:rPr>
              <a:t>ObjectCounter</a:t>
            </a:r>
            <a:r>
              <a:rPr lang="ko-KR" altLang="ko-KR" sz="1400" dirty="0">
                <a:solidFill>
                  <a:schemeClr val="tx1"/>
                </a:solidFill>
              </a:rPr>
              <a:t> 컴포넌트를 통해 데이터 시각화.</a:t>
            </a:r>
            <a:endParaRPr lang="ko-KR" altLang="ko-KR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Tailwind</a:t>
            </a: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ko-KR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CSS의</a:t>
            </a: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ko-KR" sz="1400" dirty="0" err="1">
                <a:solidFill>
                  <a:schemeClr val="tx1"/>
                </a:solidFill>
                <a:latin typeface="Arial Unicode MS"/>
              </a:rPr>
              <a:t>transition-all</a:t>
            </a:r>
            <a:r>
              <a:rPr lang="ko-KR" altLang="ko-KR" sz="1400" dirty="0">
                <a:solidFill>
                  <a:schemeClr val="tx1"/>
                </a:solidFill>
              </a:rPr>
              <a:t> 속성을 사용하여 카운트 변경 시 </a:t>
            </a:r>
            <a:r>
              <a:rPr lang="ko-KR" altLang="ko-KR" sz="1400" dirty="0" err="1">
                <a:solidFill>
                  <a:schemeClr val="tx1"/>
                </a:solidFill>
              </a:rPr>
              <a:t>프로그레스</a:t>
            </a:r>
            <a:r>
              <a:rPr lang="ko-KR" altLang="ko-KR" sz="1400" dirty="0">
                <a:solidFill>
                  <a:schemeClr val="tx1"/>
                </a:solidFill>
              </a:rPr>
              <a:t> 바가 부드럽게 움직이도록 구현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상태에 따라 헤더의 </a:t>
            </a:r>
            <a:r>
              <a:rPr lang="en-US" altLang="ko-KR" sz="1400" dirty="0">
                <a:solidFill>
                  <a:schemeClr val="tx1"/>
                </a:solidFill>
              </a:rPr>
              <a:t>UI</a:t>
            </a:r>
            <a:r>
              <a:rPr lang="ko-KR" altLang="en-US" sz="1400" dirty="0">
                <a:solidFill>
                  <a:schemeClr val="tx1"/>
                </a:solidFill>
              </a:rPr>
              <a:t>를 동적으로 변경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초록색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빨간색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endParaRPr lang="en-US" altLang="ko-KR" sz="14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0B46E67-0191-276B-1A7D-02A6AEF91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2333"/>
            <a:ext cx="24237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 descr="인간의 얼굴, 안경, 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487DD2-E0CE-0E4D-4D41-54BBC5574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4114800"/>
            <a:ext cx="2543530" cy="2419688"/>
          </a:xfrm>
          <a:prstGeom prst="rect">
            <a:avLst/>
          </a:prstGeom>
        </p:spPr>
      </p:pic>
      <p:pic>
        <p:nvPicPr>
          <p:cNvPr id="16" name="그림 15" descr="텍스트, 스크린샷, 운영 체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88EB3C-921A-1AA8-E84E-10C4791CC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0" y="4515150"/>
            <a:ext cx="2514600" cy="1618988"/>
          </a:xfrm>
          <a:prstGeom prst="rect">
            <a:avLst/>
          </a:prstGeom>
        </p:spPr>
      </p:pic>
      <p:pic>
        <p:nvPicPr>
          <p:cNvPr id="18" name="그림 17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391CF4-1179-4D8F-1619-B18D2DD69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533" y="5324644"/>
            <a:ext cx="3229426" cy="924054"/>
          </a:xfrm>
          <a:prstGeom prst="rect">
            <a:avLst/>
          </a:prstGeom>
        </p:spPr>
      </p:pic>
      <p:pic>
        <p:nvPicPr>
          <p:cNvPr id="20" name="그림 19" descr="텍스트, 폰트, 로고, 그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C1B77A-266E-C235-D5E8-EDCC9E0EA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615" y="4395931"/>
            <a:ext cx="298132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54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6232A-58D9-EFAF-E142-261AA29A4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1783AD-4A19-F75E-4B88-637986810F13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4824326-EE27-709E-7158-5943D15D3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부족한 설명 </a:t>
            </a:r>
            <a:r>
              <a:rPr lang="ko-KR" altLang="en-US" sz="2000" i="1" dirty="0" err="1">
                <a:solidFill>
                  <a:srgbClr val="FF0000"/>
                </a:solidFill>
              </a:rPr>
              <a:t>추거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신규 또는 추가 기능 중심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페이지 추가 가능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9311B-738D-A3FE-1C36-11984E144D22}"/>
              </a:ext>
            </a:extLst>
          </p:cNvPr>
          <p:cNvSpPr txBox="1"/>
          <p:nvPr/>
        </p:nvSpPr>
        <p:spPr>
          <a:xfrm>
            <a:off x="462280" y="1371600"/>
            <a:ext cx="8737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YOLO Edge Service </a:t>
            </a:r>
            <a:r>
              <a:rPr lang="en-US" altLang="ko-KR" sz="1400" dirty="0"/>
              <a:t>- </a:t>
            </a:r>
            <a:r>
              <a:rPr lang="ko-KR" altLang="en-US" sz="1400" dirty="0"/>
              <a:t>객체 탐지 시 </a:t>
            </a:r>
            <a:r>
              <a:rPr lang="ko-KR" altLang="en-US" sz="1400" dirty="0" err="1"/>
              <a:t>바운딩</a:t>
            </a:r>
            <a:r>
              <a:rPr lang="ko-KR" altLang="en-US" sz="1400" dirty="0"/>
              <a:t> 박스가 포함된 이미지와 탐지 정보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객체명</a:t>
            </a:r>
            <a:r>
              <a:rPr lang="en-US" altLang="ko-KR" sz="1400" dirty="0"/>
              <a:t>, </a:t>
            </a:r>
            <a:r>
              <a:rPr lang="ko-KR" altLang="en-US" sz="1400" dirty="0"/>
              <a:t>신뢰도</a:t>
            </a:r>
            <a:r>
              <a:rPr lang="en-US" altLang="ko-KR" sz="1400" dirty="0"/>
              <a:t>)</a:t>
            </a:r>
            <a:r>
              <a:rPr lang="ko-KR" altLang="en-US" sz="1400" dirty="0"/>
              <a:t>를 서버로 전송</a:t>
            </a:r>
            <a:r>
              <a:rPr lang="en-US" altLang="ko-KR" sz="1400" dirty="0"/>
              <a:t>(HTTP POST).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매 프레임 분석 시 화면 내 객체 수</a:t>
            </a:r>
            <a:r>
              <a:rPr lang="en-US" altLang="ko-KR" sz="1400" dirty="0"/>
              <a:t>(</a:t>
            </a:r>
            <a:r>
              <a:rPr lang="ko-KR" altLang="en-US" sz="1400" dirty="0"/>
              <a:t>사람</a:t>
            </a:r>
            <a:r>
              <a:rPr lang="en-US" altLang="ko-KR" sz="1400" dirty="0"/>
              <a:t>, </a:t>
            </a:r>
            <a:r>
              <a:rPr lang="ko-KR" altLang="en-US" sz="1400" dirty="0"/>
              <a:t>차</a:t>
            </a:r>
            <a:r>
              <a:rPr lang="en-US" altLang="ko-KR" sz="1400" dirty="0"/>
              <a:t>, </a:t>
            </a:r>
            <a:r>
              <a:rPr lang="ko-KR" altLang="en-US" sz="1400" dirty="0"/>
              <a:t>강아지 등</a:t>
            </a:r>
            <a:r>
              <a:rPr lang="en-US" altLang="ko-KR" sz="1400" dirty="0"/>
              <a:t>)</a:t>
            </a:r>
            <a:r>
              <a:rPr lang="ko-KR" altLang="en-US" sz="1400" dirty="0"/>
              <a:t>를 집계하여 서버에 데이터 전송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서버와 </a:t>
            </a:r>
            <a:r>
              <a:rPr lang="ko-KR" altLang="en-US" sz="1400" dirty="0" err="1"/>
              <a:t>웹소켓</a:t>
            </a:r>
            <a:r>
              <a:rPr lang="ko-KR" altLang="en-US" sz="1400" dirty="0"/>
              <a:t> 연결을 유지하며 주기적으로 생존 신호를 전송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r>
              <a:rPr lang="en-US" altLang="ko-KR" sz="1400" b="1" dirty="0"/>
              <a:t>Django </a:t>
            </a:r>
            <a:r>
              <a:rPr lang="ko-KR" altLang="en-US" sz="1400" b="1" dirty="0"/>
              <a:t>서버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전송받은</a:t>
            </a:r>
            <a:r>
              <a:rPr lang="ko-KR" altLang="en-US" sz="1400" dirty="0"/>
              <a:t> 이미지를 저장하고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웹소켓</a:t>
            </a:r>
            <a:r>
              <a:rPr lang="en-US" altLang="ko-KR" sz="1400" dirty="0"/>
              <a:t>(WebSocket)</a:t>
            </a:r>
            <a:r>
              <a:rPr lang="ko-KR" altLang="en-US" sz="1400" dirty="0"/>
              <a:t>을 통해 접속된 모든 클라이언트에 즉시 알림 메시지 발송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최신 객체 수 데이터를 관리하며</a:t>
            </a:r>
            <a:r>
              <a:rPr lang="en-US" altLang="ko-KR" sz="1400" dirty="0"/>
              <a:t>, </a:t>
            </a:r>
            <a:r>
              <a:rPr lang="ko-KR" altLang="en-US" sz="1400" dirty="0"/>
              <a:t>클라이언트 대시보드에 실시간으로 </a:t>
            </a:r>
            <a:r>
              <a:rPr lang="ko-KR" altLang="en-US" sz="1400" dirty="0" err="1"/>
              <a:t>브로드캐스트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엣지로부터의</a:t>
            </a:r>
            <a:r>
              <a:rPr lang="ko-KR" altLang="en-US" sz="1400" dirty="0"/>
              <a:t> 신호 유무를 감지하여 카메라의 연결</a:t>
            </a:r>
            <a:r>
              <a:rPr lang="en-US" altLang="ko-KR" sz="1400" dirty="0"/>
              <a:t>/</a:t>
            </a:r>
            <a:r>
              <a:rPr lang="ko-KR" altLang="en-US" sz="1400" dirty="0"/>
              <a:t>끊김 상태를 판단 후 클라이언트에 공유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r>
              <a:rPr lang="en-US" altLang="ko-KR" sz="1400" b="1" dirty="0"/>
              <a:t>React </a:t>
            </a:r>
            <a:r>
              <a:rPr lang="ko-KR" altLang="en-US" sz="1400" b="1" dirty="0"/>
              <a:t>클라이언트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웹소켓</a:t>
            </a:r>
            <a:r>
              <a:rPr lang="ko-KR" altLang="en-US" sz="1400" dirty="0"/>
              <a:t> 알림 수신 시 화면에 팝업 알림을 띄우고</a:t>
            </a:r>
            <a:r>
              <a:rPr lang="en-US" altLang="ko-KR" sz="1400" dirty="0"/>
              <a:t>, </a:t>
            </a:r>
            <a:r>
              <a:rPr lang="ko-KR" altLang="en-US" sz="1400" dirty="0"/>
              <a:t>탐지 리스트에 새 항목을 실시간 추가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수신된 카운트 데이터를 </a:t>
            </a:r>
            <a:r>
              <a:rPr lang="ko-KR" altLang="en-US" sz="1400" dirty="0" err="1"/>
              <a:t>프로그레스</a:t>
            </a:r>
            <a:r>
              <a:rPr lang="ko-KR" altLang="en-US" sz="1400" dirty="0"/>
              <a:t> 바와 숫자로 </a:t>
            </a:r>
            <a:r>
              <a:rPr lang="ko-KR" altLang="en-US" sz="1400" dirty="0" err="1"/>
              <a:t>시각화하여</a:t>
            </a:r>
            <a:r>
              <a:rPr lang="ko-KR" altLang="en-US" sz="1400" dirty="0"/>
              <a:t> 현재 현장 밀집도를 표시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상단 상태바에 카메라 연결 여부를 </a:t>
            </a:r>
            <a:r>
              <a:rPr lang="ko-KR" altLang="en-US" sz="1400" b="1" dirty="0"/>
              <a:t>🟢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정상</a:t>
            </a:r>
            <a:r>
              <a:rPr lang="en-US" altLang="ko-KR" sz="1400" b="1" dirty="0"/>
              <a:t>) / </a:t>
            </a:r>
            <a:r>
              <a:rPr lang="ko-KR" altLang="en-US" sz="1400" b="1" dirty="0"/>
              <a:t>🔴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장애</a:t>
            </a:r>
            <a:r>
              <a:rPr lang="en-US" altLang="ko-KR" sz="1400" b="1" dirty="0"/>
              <a:t>)</a:t>
            </a:r>
            <a:r>
              <a:rPr lang="ko-KR" altLang="en-US" sz="1400" dirty="0"/>
              <a:t> 아이콘으로 표시하여 시스템 신뢰도 제공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961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pic>
        <p:nvPicPr>
          <p:cNvPr id="6" name="그림 5" descr="텍스트, 스크린샷, 폰트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C9094D-3501-56B7-CBFB-121A9CC90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81" y="1199754"/>
            <a:ext cx="3299720" cy="226570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C94A16F-05B7-6CE7-3A5A-0249705D7F58}"/>
              </a:ext>
            </a:extLst>
          </p:cNvPr>
          <p:cNvSpPr/>
          <p:nvPr/>
        </p:nvSpPr>
        <p:spPr>
          <a:xfrm>
            <a:off x="4267200" y="1981200"/>
            <a:ext cx="685800" cy="3212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텍스트, 스크린샷, 웹 페이지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7E2809-F646-AFB5-D28A-E22BA98F4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99" y="1054286"/>
            <a:ext cx="2971800" cy="2496312"/>
          </a:xfrm>
          <a:prstGeom prst="rect">
            <a:avLst/>
          </a:prstGeom>
        </p:spPr>
      </p:pic>
      <p:pic>
        <p:nvPicPr>
          <p:cNvPr id="17" name="그림 1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980D60-4067-5E12-C14F-97639EE2C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929" y="3698524"/>
            <a:ext cx="3522011" cy="1614756"/>
          </a:xfrm>
          <a:prstGeom prst="rect">
            <a:avLst/>
          </a:prstGeom>
        </p:spPr>
      </p:pic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30106762-D12D-EA42-8A39-4A0E0C7482A2}"/>
              </a:ext>
            </a:extLst>
          </p:cNvPr>
          <p:cNvSpPr/>
          <p:nvPr/>
        </p:nvSpPr>
        <p:spPr>
          <a:xfrm>
            <a:off x="6631939" y="3666165"/>
            <a:ext cx="228600" cy="3791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218C412A-6DCB-E6F0-DF85-7ED3BA3DEA65}"/>
              </a:ext>
            </a:extLst>
          </p:cNvPr>
          <p:cNvSpPr/>
          <p:nvPr/>
        </p:nvSpPr>
        <p:spPr>
          <a:xfrm>
            <a:off x="4968240" y="3884653"/>
            <a:ext cx="1600200" cy="32124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 descr="텍스트, 스크린샷, 운영 체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7CD5D8-AFBD-C833-D913-DC6E0F39A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340" y="4457417"/>
            <a:ext cx="3152138" cy="2029458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84711CB4-690D-4AB8-968A-545BAD69C286}"/>
              </a:ext>
            </a:extLst>
          </p:cNvPr>
          <p:cNvSpPr/>
          <p:nvPr/>
        </p:nvSpPr>
        <p:spPr>
          <a:xfrm>
            <a:off x="4876800" y="5181600"/>
            <a:ext cx="685800" cy="3212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613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개발과정의 이슈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선택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295400"/>
            <a:ext cx="8080375" cy="37349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ko-KR" altLang="en-US" sz="1400" b="1" dirty="0">
                <a:latin typeface="+mn-ea"/>
                <a:cs typeface="Malgun Gothic"/>
              </a:rPr>
              <a:t>서버 시스템</a:t>
            </a:r>
            <a:r>
              <a:rPr lang="en-US" altLang="ko-KR" sz="1400" b="1" dirty="0">
                <a:latin typeface="+mn-ea"/>
                <a:cs typeface="Malgun Gothic"/>
              </a:rPr>
              <a:t>:</a:t>
            </a:r>
            <a:r>
              <a:rPr lang="en-US" altLang="ko-KR" sz="1400" b="1" dirty="0"/>
              <a:t> </a:t>
            </a:r>
            <a:r>
              <a:rPr lang="ko-KR" altLang="en-US" sz="1400" dirty="0"/>
              <a:t>실시간 탐지 알림의 </a:t>
            </a:r>
            <a:r>
              <a:rPr lang="ko-KR" altLang="en-US" sz="1400" dirty="0" err="1"/>
              <a:t>즉각성</a:t>
            </a:r>
            <a:r>
              <a:rPr lang="ko-KR" altLang="en-US" sz="1400" dirty="0"/>
              <a:t> 부족 이슈</a:t>
            </a:r>
            <a:endParaRPr lang="en-US" altLang="ko-KR" sz="1400" dirty="0"/>
          </a:p>
          <a:p>
            <a:endParaRPr lang="ko-KR" altLang="en-US" sz="1400" dirty="0"/>
          </a:p>
          <a:p>
            <a:pPr lvl="1"/>
            <a:r>
              <a:rPr lang="ko-KR" altLang="en-US" sz="1400" dirty="0"/>
              <a:t>원인</a:t>
            </a:r>
            <a:r>
              <a:rPr lang="en-US" altLang="ko-KR" sz="1400" dirty="0"/>
              <a:t>:</a:t>
            </a:r>
            <a:r>
              <a:rPr lang="ko-KR" altLang="en-US" sz="1400" dirty="0"/>
              <a:t> 기존 </a:t>
            </a:r>
            <a:r>
              <a:rPr lang="en-US" altLang="ko-KR" sz="1400" dirty="0"/>
              <a:t>HTTP RESTful API </a:t>
            </a:r>
            <a:r>
              <a:rPr lang="ko-KR" altLang="en-US" sz="1400" dirty="0"/>
              <a:t>방식은 클라이언트가 주기적으로 요청해야 하므로 </a:t>
            </a:r>
            <a:r>
              <a:rPr lang="en-US" altLang="ko-KR" sz="1400" dirty="0"/>
              <a:t>'</a:t>
            </a:r>
            <a:r>
              <a:rPr lang="ko-KR" altLang="en-US" sz="1400" dirty="0"/>
              <a:t>실시간</a:t>
            </a:r>
            <a:r>
              <a:rPr lang="en-US" altLang="ko-KR" sz="1400" dirty="0"/>
              <a:t>' </a:t>
            </a:r>
            <a:r>
              <a:rPr lang="ko-KR" altLang="en-US" sz="1400" dirty="0"/>
              <a:t>알림에 한계가 있었음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r>
              <a:rPr lang="ko-KR" altLang="en-US" sz="1400" dirty="0"/>
              <a:t>해결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Django Channels(WebSocket)</a:t>
            </a:r>
            <a:r>
              <a:rPr lang="ko-KR" altLang="en-US" sz="1400" dirty="0"/>
              <a:t>를 도입하여 서버에서 탐지 즉시 모든 클라이언트에 데이터를 직접 푸시</a:t>
            </a:r>
            <a:r>
              <a:rPr lang="en-US" altLang="ko-KR" sz="1400" dirty="0"/>
              <a:t>(Push)</a:t>
            </a:r>
            <a:r>
              <a:rPr lang="ko-KR" altLang="en-US" sz="1400" dirty="0"/>
              <a:t>하는 </a:t>
            </a:r>
            <a:r>
              <a:rPr lang="ko-KR" altLang="en-US" sz="1400" dirty="0" err="1"/>
              <a:t>브로드캐스트</a:t>
            </a:r>
            <a:r>
              <a:rPr lang="ko-KR" altLang="en-US" sz="1400" dirty="0"/>
              <a:t> 방식으로 전환</a:t>
            </a:r>
            <a:endParaRPr lang="en-US" altLang="ko-KR" sz="1400" dirty="0"/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2000" dirty="0"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 b="1" dirty="0">
                <a:latin typeface="+mn-ea"/>
                <a:cs typeface="Malgun Gothic"/>
              </a:rPr>
              <a:t>클라이언트 시스템</a:t>
            </a:r>
            <a:r>
              <a:rPr lang="en-US" altLang="ko-KR" sz="1400" b="1" dirty="0">
                <a:latin typeface="+mn-ea"/>
                <a:cs typeface="Malgun Gothic"/>
              </a:rPr>
              <a:t>:</a:t>
            </a:r>
            <a:r>
              <a:rPr lang="en-US" altLang="ko-KR" sz="1400" dirty="0">
                <a:latin typeface="+mn-ea"/>
                <a:cs typeface="Malgun Gothic"/>
              </a:rPr>
              <a:t> </a:t>
            </a:r>
            <a:r>
              <a:rPr lang="ko-KR" altLang="en-US" sz="1400" dirty="0">
                <a:latin typeface="+mn-ea"/>
                <a:cs typeface="Malgun Gothic"/>
              </a:rPr>
              <a:t>실시간 이미지 로딩 시 레이아웃 흔들림</a:t>
            </a:r>
            <a:endParaRPr lang="en-US" altLang="ko-KR" sz="1400" dirty="0"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dirty="0">
              <a:latin typeface="+mn-ea"/>
              <a:cs typeface="Malgun Gothic"/>
            </a:endParaRPr>
          </a:p>
          <a:p>
            <a:pPr marL="469265" lvl="1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 dirty="0">
                <a:latin typeface="+mn-ea"/>
                <a:cs typeface="Malgun Gothic"/>
              </a:rPr>
              <a:t>원인</a:t>
            </a:r>
            <a:r>
              <a:rPr lang="en-US" altLang="ko-KR" sz="1400" dirty="0">
                <a:latin typeface="+mn-ea"/>
                <a:cs typeface="Malgun Gothic"/>
              </a:rPr>
              <a:t>: </a:t>
            </a:r>
            <a:r>
              <a:rPr lang="ko-KR" altLang="en-US" sz="1400" dirty="0">
                <a:latin typeface="+mn-ea"/>
                <a:cs typeface="Malgun Gothic"/>
              </a:rPr>
              <a:t>새로운 알림 카드 추가 시 이미지 파일 로딩 속도 차이로 인해 하단 </a:t>
            </a:r>
            <a:r>
              <a:rPr lang="en-US" altLang="ko-KR" sz="1400" dirty="0">
                <a:latin typeface="+mn-ea"/>
                <a:cs typeface="Malgun Gothic"/>
              </a:rPr>
              <a:t>UI </a:t>
            </a:r>
            <a:r>
              <a:rPr lang="ko-KR" altLang="en-US" sz="1400" dirty="0">
                <a:latin typeface="+mn-ea"/>
                <a:cs typeface="Malgun Gothic"/>
              </a:rPr>
              <a:t>요소들이 위아래로 튀는 현상 발생</a:t>
            </a:r>
            <a:r>
              <a:rPr lang="en-US" altLang="ko-KR" sz="1400" dirty="0">
                <a:latin typeface="+mn-ea"/>
                <a:cs typeface="Malgun Gothic"/>
              </a:rPr>
              <a:t>.</a:t>
            </a:r>
          </a:p>
          <a:p>
            <a:pPr marL="469265" lvl="1">
              <a:spcBef>
                <a:spcPts val="105"/>
              </a:spcBef>
              <a:tabLst>
                <a:tab pos="299720" algn="l"/>
              </a:tabLst>
            </a:pPr>
            <a:endParaRPr lang="en-US" altLang="ko-KR" sz="1400" dirty="0">
              <a:latin typeface="+mn-ea"/>
              <a:cs typeface="Malgun Gothic"/>
            </a:endParaRPr>
          </a:p>
          <a:p>
            <a:pPr marL="469265" lvl="1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 dirty="0">
                <a:latin typeface="+mn-ea"/>
                <a:cs typeface="Malgun Gothic"/>
              </a:rPr>
              <a:t>해결</a:t>
            </a:r>
            <a:r>
              <a:rPr lang="en-US" altLang="ko-KR" sz="1400" dirty="0">
                <a:latin typeface="+mn-ea"/>
                <a:cs typeface="Malgun Gothic"/>
              </a:rPr>
              <a:t>: </a:t>
            </a:r>
            <a:r>
              <a:rPr lang="ko-KR" altLang="en-US" sz="1400" dirty="0">
                <a:latin typeface="+mn-ea"/>
                <a:cs typeface="Malgun Gothic"/>
              </a:rPr>
              <a:t>이미지 컨테이너에 고정 비율 프레임을 미리 할당하고 로딩 전 스켈레톤 </a:t>
            </a:r>
            <a:r>
              <a:rPr lang="en-US" altLang="ko-KR" sz="1400" dirty="0">
                <a:latin typeface="+mn-ea"/>
                <a:cs typeface="Malgun Gothic"/>
              </a:rPr>
              <a:t>UI</a:t>
            </a:r>
            <a:r>
              <a:rPr lang="ko-KR" altLang="en-US" sz="1400" dirty="0">
                <a:latin typeface="+mn-ea"/>
                <a:cs typeface="Malgun Gothic"/>
              </a:rPr>
              <a:t>를 적용하여 화면 레이아웃 안정성 확보</a:t>
            </a:r>
            <a:endParaRPr lang="en-US" altLang="ko-KR" sz="1400" dirty="0"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sz="2000" dirty="0">
              <a:latin typeface="+mn-ea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30014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구동 동영상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</a:rPr>
              <a:t>mp4</a:t>
            </a:r>
            <a:r>
              <a:rPr lang="ko-KR" altLang="en-US" sz="2000" i="1" dirty="0">
                <a:solidFill>
                  <a:srgbClr val="FF0000"/>
                </a:solidFill>
              </a:rPr>
              <a:t> 동영상 파일을 추가 함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pic>
        <p:nvPicPr>
          <p:cNvPr id="5" name="화면 녹화 중 2025-12-19 225039">
            <a:hlinkClick r:id="" action="ppaction://media"/>
            <a:extLst>
              <a:ext uri="{FF2B5EF4-FFF2-40B4-BE49-F238E27FC236}">
                <a16:creationId xmlns:a16="http://schemas.microsoft.com/office/drawing/2014/main" id="{034FAE32-4BC2-3AAF-EE65-64C3F2C7B1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1143000"/>
            <a:ext cx="5420076" cy="51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 및 결론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6939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sz="2000" dirty="0"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 dirty="0">
                <a:latin typeface="+mn-ea"/>
                <a:cs typeface="Malgun Gothic"/>
              </a:rPr>
              <a:t>기대 효과</a:t>
            </a:r>
            <a:r>
              <a:rPr lang="en-US" altLang="ko-KR" sz="1400" dirty="0">
                <a:latin typeface="+mn-ea"/>
                <a:cs typeface="Malgun Gothic"/>
              </a:rPr>
              <a:t>: 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dirty="0"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 dirty="0">
                <a:latin typeface="+mn-ea"/>
                <a:cs typeface="Malgun Gothic"/>
              </a:rPr>
              <a:t>대응 속도 향상</a:t>
            </a:r>
            <a:r>
              <a:rPr lang="en-US" altLang="ko-KR" sz="1400" dirty="0">
                <a:latin typeface="+mn-ea"/>
                <a:cs typeface="Malgun Gothic"/>
              </a:rPr>
              <a:t>: 24</a:t>
            </a:r>
            <a:r>
              <a:rPr lang="ko-KR" altLang="en-US" sz="1400" dirty="0">
                <a:latin typeface="+mn-ea"/>
                <a:cs typeface="Malgun Gothic"/>
              </a:rPr>
              <a:t>시간 감시하고 위험 요소를 즉시 알림으로써 인력 관제의 사각지대를 해소하고 빠른 초동 조치를 지원할 수 있다</a:t>
            </a:r>
            <a:r>
              <a:rPr lang="en-US" altLang="ko-KR" sz="1400" dirty="0">
                <a:latin typeface="+mn-ea"/>
                <a:cs typeface="Malgun Gothic"/>
              </a:rPr>
              <a:t>. 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dirty="0"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 dirty="0">
                <a:latin typeface="+mn-ea"/>
                <a:cs typeface="Malgun Gothic"/>
              </a:rPr>
              <a:t>직관적인 상황 파악</a:t>
            </a:r>
            <a:r>
              <a:rPr lang="en-US" altLang="ko-KR" sz="1400" dirty="0">
                <a:latin typeface="+mn-ea"/>
                <a:cs typeface="Malgun Gothic"/>
              </a:rPr>
              <a:t>: </a:t>
            </a:r>
            <a:r>
              <a:rPr lang="ko-KR" altLang="en-US" sz="1400" dirty="0">
                <a:latin typeface="+mn-ea"/>
                <a:cs typeface="Malgun Gothic"/>
              </a:rPr>
              <a:t>단순 텍스트 로그가 아닌 실시간 카운트 시각화와 이미지 팝업을 통해 관리자가 상황을 즉시 판단할 수 있다</a:t>
            </a:r>
            <a:r>
              <a:rPr lang="en-US" altLang="ko-KR" sz="1400" dirty="0">
                <a:latin typeface="+mn-ea"/>
                <a:cs typeface="Malgun Gothic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dirty="0"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 dirty="0">
                <a:latin typeface="+mn-ea"/>
                <a:cs typeface="Malgun Gothic"/>
              </a:rPr>
              <a:t>객체 통계 데이터 활용</a:t>
            </a:r>
            <a:r>
              <a:rPr lang="en-US" altLang="ko-KR" sz="1400" dirty="0">
                <a:latin typeface="+mn-ea"/>
                <a:cs typeface="Malgun Gothic"/>
              </a:rPr>
              <a:t>: </a:t>
            </a:r>
            <a:r>
              <a:rPr lang="ko-KR" altLang="en-US" sz="1400" dirty="0">
                <a:latin typeface="+mn-ea"/>
                <a:cs typeface="Malgun Gothic"/>
              </a:rPr>
              <a:t>시간대별</a:t>
            </a:r>
            <a:r>
              <a:rPr lang="en-US" altLang="ko-KR" sz="1400" dirty="0">
                <a:latin typeface="+mn-ea"/>
                <a:cs typeface="Malgun Gothic"/>
              </a:rPr>
              <a:t>/</a:t>
            </a:r>
            <a:r>
              <a:rPr lang="ko-KR" altLang="en-US" sz="1400" dirty="0">
                <a:latin typeface="+mn-ea"/>
                <a:cs typeface="Malgun Gothic"/>
              </a:rPr>
              <a:t>객체별 감지 데이터를 축적하여 향후 보안 취약 시간 분석이나 교통량 조사 등 고도화된 데이터 분석의 기초로 활용할 수 있다</a:t>
            </a:r>
            <a:r>
              <a:rPr lang="en-US" altLang="ko-KR" sz="1400" dirty="0">
                <a:latin typeface="+mn-ea"/>
                <a:cs typeface="Malgun Gothic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sz="1400" dirty="0"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 dirty="0">
                <a:latin typeface="+mn-ea"/>
                <a:cs typeface="Malgun Gothic"/>
              </a:rPr>
              <a:t>결론</a:t>
            </a:r>
            <a:r>
              <a:rPr lang="en-US" altLang="ko-KR" sz="1400" dirty="0">
                <a:latin typeface="+mn-ea"/>
                <a:cs typeface="Malgun Gothic"/>
              </a:rPr>
              <a:t>: 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sz="1400" dirty="0"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 dirty="0" err="1"/>
              <a:t>웹소켓</a:t>
            </a:r>
            <a:r>
              <a:rPr lang="ko-KR" altLang="en-US" sz="1400" dirty="0"/>
              <a:t> 기반의 실시간 알림</a:t>
            </a:r>
            <a:r>
              <a:rPr lang="en-US" altLang="ko-KR" sz="1400" dirty="0"/>
              <a:t>, </a:t>
            </a:r>
            <a:r>
              <a:rPr lang="ko-KR" altLang="en-US" sz="1400" dirty="0"/>
              <a:t>시각적인 객체 카운터</a:t>
            </a:r>
            <a:r>
              <a:rPr lang="en-US" altLang="ko-KR" sz="1400" dirty="0"/>
              <a:t>, </a:t>
            </a:r>
            <a:r>
              <a:rPr lang="ko-KR" altLang="en-US" sz="1400" dirty="0"/>
              <a:t>그리고 </a:t>
            </a:r>
            <a:r>
              <a:rPr lang="ko-KR" altLang="en-US" sz="1400" dirty="0" err="1"/>
              <a:t>엣지</a:t>
            </a:r>
            <a:r>
              <a:rPr lang="ko-KR" altLang="en-US" sz="1400" dirty="0"/>
              <a:t> 상태 모니터링 기능을 통합하여 </a:t>
            </a:r>
            <a:r>
              <a:rPr lang="ko-KR" altLang="en-US" sz="1400" dirty="0" err="1"/>
              <a:t>즉각성과</a:t>
            </a:r>
            <a:r>
              <a:rPr lang="ko-KR" altLang="en-US" sz="1400" dirty="0"/>
              <a:t> 시각적 </a:t>
            </a:r>
            <a:r>
              <a:rPr lang="ko-KR" altLang="en-US" sz="1400" dirty="0" err="1"/>
              <a:t>직관성</a:t>
            </a:r>
            <a:r>
              <a:rPr lang="en-US" altLang="ko-KR" sz="1400" dirty="0"/>
              <a:t>, </a:t>
            </a:r>
            <a:r>
              <a:rPr lang="ko-KR" altLang="en-US" sz="1400" dirty="0"/>
              <a:t>시스템 운영의 신뢰성을 동시에 확보하였다</a:t>
            </a:r>
            <a:r>
              <a:rPr lang="en-US" altLang="ko-KR" sz="1400" dirty="0"/>
              <a:t>.</a:t>
            </a:r>
            <a:endParaRPr sz="1400" dirty="0">
              <a:latin typeface="+mn-ea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25401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10983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URL :  </a:t>
            </a:r>
            <a:r>
              <a:rPr lang="en-US" altLang="ko-KR" sz="2000" spc="-5" dirty="0">
                <a:latin typeface="+mn-ea"/>
                <a:cs typeface="Malgun Gothic"/>
              </a:rPr>
              <a:t>https://junhwan00.pythonanywhere.com/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: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http://</a:t>
            </a:r>
            <a:r>
              <a:rPr lang="en-US" altLang="ko-KR" sz="2000" i="1" spc="-5" dirty="0" err="1">
                <a:solidFill>
                  <a:srgbClr val="FF0000"/>
                </a:solidFill>
                <a:latin typeface="+mn-ea"/>
                <a:cs typeface="Malgun Gothic"/>
              </a:rPr>
              <a:t>xxx.xxx.xxx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i="1" dirty="0">
                <a:solidFill>
                  <a:srgbClr val="FF0000"/>
                </a:solidFill>
                <a:latin typeface="+mn-ea"/>
                <a:cs typeface="Gulim"/>
              </a:rPr>
              <a:t>폴더 형식 </a:t>
            </a:r>
            <a:endParaRPr lang="en-US" altLang="ko-KR" i="1" dirty="0">
              <a:solidFill>
                <a:srgbClr val="FF0000"/>
              </a:solidFill>
              <a:latin typeface="+mn-ea"/>
              <a:cs typeface="Gulim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E730AC-CFC8-5EDF-860C-36BC23E2E541}"/>
              </a:ext>
            </a:extLst>
          </p:cNvPr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D1A18B-E207-63B8-B8C7-5E192BFB88DE}"/>
                </a:ext>
              </a:extLst>
            </p:cNvPr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Root</a:t>
              </a:r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97A4C-A41B-4751-3E12-A7B7CFF451AC}"/>
                </a:ext>
              </a:extLst>
            </p:cNvPr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Edge_System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8A63B9-CA00-D283-FA1D-A78E4A936BCE}"/>
                </a:ext>
              </a:extLst>
            </p:cNvPr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Service_System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26F6-AC55-20D4-8C98-F4D88F05621F}"/>
                </a:ext>
              </a:extLst>
            </p:cNvPr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Client_System</a:t>
              </a:r>
              <a:endParaRPr kumimoji="1" lang="ko-Kore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58EB992-DFBD-5465-1B8D-7ACF2C5660B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B351BE6-61C4-1769-DB81-F2487B261252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4CF0E49F-C012-5CDF-E9E9-B10B1E9996B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>
              <a:extLst>
                <a:ext uri="{FF2B5EF4-FFF2-40B4-BE49-F238E27FC236}">
                  <a16:creationId xmlns:a16="http://schemas.microsoft.com/office/drawing/2014/main" id="{B287C82F-48F4-5176-B993-CA6D56492D90}"/>
                </a:ext>
              </a:extLst>
            </p:cNvPr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YOLO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>
              <a:extLst>
                <a:ext uri="{FF2B5EF4-FFF2-40B4-BE49-F238E27FC236}">
                  <a16:creationId xmlns:a16="http://schemas.microsoft.com/office/drawing/2014/main" id="{661CE047-42BA-0835-FBBF-825A7534441E}"/>
                </a:ext>
              </a:extLst>
            </p:cNvPr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Django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>
              <a:extLst>
                <a:ext uri="{FF2B5EF4-FFF2-40B4-BE49-F238E27FC236}">
                  <a16:creationId xmlns:a16="http://schemas.microsoft.com/office/drawing/2014/main" id="{A1F7652F-28B4-2D24-DA8F-C647A6995155}"/>
                </a:ext>
              </a:extLst>
            </p:cNvPr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B96D8-C469-DA52-92DD-BE63EAF5557F}"/>
              </a:ext>
            </a:extLst>
          </p:cNvPr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ED7E21-5A52-D56E-9176-B51368D7472C}"/>
              </a:ext>
            </a:extLst>
          </p:cNvPr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1-4.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추가기능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일부 확장 기능 가능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2-5.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ore-KR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 기능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개별 제안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3.2.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3.3.</a:t>
            </a:r>
            <a:r>
              <a:rPr lang="ko-KR" altLang="en-US" sz="1600" dirty="0">
                <a:latin typeface="+mn-ea"/>
                <a:cs typeface="Gulim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/>
              </a:rPr>
              <a:t>UI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 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3-4.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213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구성도 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ko-KR" alt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변경  된 사항 적용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14" name="그림 13" descr="텍스트, 스크린샷, 멀티미디어, 컴퓨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1F2E76-DE51-7667-995D-FA62CDE95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" y="1143000"/>
            <a:ext cx="8874760" cy="479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9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목적</a:t>
            </a:r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F123ECC-09EA-38F0-E389-553F21CCB0C2}"/>
              </a:ext>
            </a:extLst>
          </p:cNvPr>
          <p:cNvSpPr txBox="1"/>
          <p:nvPr/>
        </p:nvSpPr>
        <p:spPr>
          <a:xfrm>
            <a:off x="838200" y="1295400"/>
            <a:ext cx="8080375" cy="39966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700" b="1" dirty="0"/>
              <a:t>실시간 객체 탐지 알림 시스템 구축</a:t>
            </a:r>
            <a:endParaRPr lang="en-US" altLang="ko-KR" sz="1700" b="1" dirty="0"/>
          </a:p>
          <a:p>
            <a:pPr marL="342900" indent="-342900">
              <a:buAutoNum type="arabicPeriod"/>
            </a:pPr>
            <a:endParaRPr lang="ko-KR" altLang="en-US" sz="1700" dirty="0"/>
          </a:p>
          <a:p>
            <a:r>
              <a:rPr lang="en-US" altLang="ko-KR" sz="1700" dirty="0"/>
              <a:t>- HTTP </a:t>
            </a:r>
            <a:r>
              <a:rPr lang="ko-KR" altLang="en-US" sz="1700" dirty="0" err="1"/>
              <a:t>폴링</a:t>
            </a:r>
            <a:r>
              <a:rPr lang="ko-KR" altLang="en-US" sz="1700" dirty="0"/>
              <a:t> 방식의 지연 문제 해결</a:t>
            </a:r>
          </a:p>
          <a:p>
            <a:r>
              <a:rPr lang="en-US" altLang="ko-KR" sz="1700" dirty="0"/>
              <a:t>- </a:t>
            </a:r>
            <a:r>
              <a:rPr lang="ko-KR" altLang="en-US" sz="1700" dirty="0"/>
              <a:t>객체 탐지 즉시 사용자에게 전달</a:t>
            </a:r>
            <a:endParaRPr lang="en-US" altLang="ko-KR" sz="1700" dirty="0"/>
          </a:p>
          <a:p>
            <a:endParaRPr lang="ko-KR" altLang="en-US" sz="1700" dirty="0"/>
          </a:p>
          <a:p>
            <a:r>
              <a:rPr lang="en-US" altLang="ko-KR" sz="1700" b="1" dirty="0"/>
              <a:t>2. </a:t>
            </a:r>
            <a:r>
              <a:rPr lang="ko-KR" altLang="en-US" sz="1700" b="1" dirty="0"/>
              <a:t>양방향 실시간 통신 구조 경험</a:t>
            </a:r>
            <a:endParaRPr lang="en-US" altLang="ko-KR" sz="1700" b="1" dirty="0"/>
          </a:p>
          <a:p>
            <a:endParaRPr lang="ko-KR" altLang="en-US" sz="1700" dirty="0"/>
          </a:p>
          <a:p>
            <a:r>
              <a:rPr lang="en-US" altLang="ko-KR" sz="1700" dirty="0"/>
              <a:t>- HTTP</a:t>
            </a:r>
            <a:r>
              <a:rPr lang="ko-KR" altLang="en-US" sz="1700" dirty="0"/>
              <a:t>와 </a:t>
            </a:r>
            <a:r>
              <a:rPr lang="en-US" altLang="ko-KR" sz="1700" dirty="0"/>
              <a:t>WebSocket </a:t>
            </a:r>
            <a:r>
              <a:rPr lang="ko-KR" altLang="en-US" sz="1700" dirty="0"/>
              <a:t>프로토콜 통합 경험</a:t>
            </a:r>
          </a:p>
          <a:p>
            <a:r>
              <a:rPr lang="en-US" altLang="ko-KR" sz="1700" dirty="0"/>
              <a:t>- </a:t>
            </a:r>
            <a:r>
              <a:rPr lang="ko-KR" altLang="en-US" sz="1700" dirty="0"/>
              <a:t>실시간 시스템 설계 능력 향상</a:t>
            </a:r>
            <a:endParaRPr lang="en-US" altLang="ko-KR" sz="1700" dirty="0"/>
          </a:p>
          <a:p>
            <a:endParaRPr lang="ko-KR" altLang="en-US" sz="1700" dirty="0"/>
          </a:p>
          <a:p>
            <a:r>
              <a:rPr lang="en-US" altLang="ko-KR" sz="1700" b="1" dirty="0"/>
              <a:t>3. </a:t>
            </a:r>
            <a:r>
              <a:rPr lang="ko-KR" altLang="en-US" sz="1700" b="1" dirty="0"/>
              <a:t>효율적인 모바일 알림 시스템 구현</a:t>
            </a:r>
            <a:endParaRPr lang="en-US" altLang="ko-KR" sz="1700" b="1" dirty="0"/>
          </a:p>
          <a:p>
            <a:endParaRPr lang="ko-KR" altLang="en-US" sz="1700" dirty="0"/>
          </a:p>
          <a:p>
            <a:r>
              <a:rPr lang="en-US" altLang="ko-KR" sz="1700" dirty="0"/>
              <a:t>- </a:t>
            </a:r>
            <a:r>
              <a:rPr lang="ko-KR" altLang="en-US" sz="1700" dirty="0"/>
              <a:t>배터리 소모 최소화</a:t>
            </a:r>
          </a:p>
          <a:p>
            <a:r>
              <a:rPr lang="en-US" altLang="ko-KR" sz="1700" dirty="0"/>
              <a:t>- </a:t>
            </a:r>
            <a:r>
              <a:rPr lang="ko-KR" altLang="en-US" sz="1700" dirty="0"/>
              <a:t>데이터 사용량 절감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sz="2000" dirty="0">
              <a:latin typeface="+mn-ea"/>
              <a:cs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1283333-AB24-41E3-0987-A26971652968}"/>
              </a:ext>
            </a:extLst>
          </p:cNvPr>
          <p:cNvSpPr txBox="1"/>
          <p:nvPr/>
        </p:nvSpPr>
        <p:spPr>
          <a:xfrm>
            <a:off x="574040" y="1124817"/>
            <a:ext cx="8080375" cy="451982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700" b="1" dirty="0"/>
              <a:t>기존 </a:t>
            </a:r>
            <a:r>
              <a:rPr lang="en-US" altLang="ko-KR" sz="1700" b="1" dirty="0"/>
              <a:t>HTTP </a:t>
            </a:r>
            <a:r>
              <a:rPr lang="ko-KR" altLang="en-US" sz="1700" b="1" dirty="0"/>
              <a:t>방식의 한계</a:t>
            </a:r>
            <a:endParaRPr lang="en-US" altLang="ko-KR" sz="1700" b="1" dirty="0"/>
          </a:p>
          <a:p>
            <a:pPr marL="342900" indent="-342900">
              <a:buAutoNum type="arabicPeriod"/>
            </a:pPr>
            <a:endParaRPr lang="ko-KR" altLang="en-US" sz="1700" dirty="0"/>
          </a:p>
          <a:p>
            <a:r>
              <a:rPr lang="ko-KR" altLang="en-US" sz="1700" dirty="0"/>
              <a:t>주기적 </a:t>
            </a:r>
            <a:r>
              <a:rPr lang="ko-KR" altLang="en-US" sz="1700" dirty="0" err="1"/>
              <a:t>폴링</a:t>
            </a:r>
            <a:r>
              <a:rPr lang="en-US" altLang="ko-KR" sz="1700" dirty="0"/>
              <a:t>: 5-10</a:t>
            </a:r>
            <a:r>
              <a:rPr lang="ko-KR" altLang="en-US" sz="1700" dirty="0"/>
              <a:t>초마다 서버 요청 필요</a:t>
            </a:r>
          </a:p>
          <a:p>
            <a:r>
              <a:rPr lang="ko-KR" altLang="en-US" sz="1700" dirty="0"/>
              <a:t>배터리 및 데이터 낭비</a:t>
            </a:r>
          </a:p>
          <a:p>
            <a:r>
              <a:rPr lang="ko-KR" altLang="en-US" sz="1700" dirty="0"/>
              <a:t>실시간성 부족 </a:t>
            </a:r>
            <a:r>
              <a:rPr lang="en-US" altLang="ko-KR" sz="1700" dirty="0"/>
              <a:t>(</a:t>
            </a:r>
            <a:r>
              <a:rPr lang="ko-KR" altLang="en-US" sz="1700" dirty="0"/>
              <a:t>최소 </a:t>
            </a:r>
            <a:r>
              <a:rPr lang="en-US" altLang="ko-KR" sz="1700" dirty="0"/>
              <a:t>5</a:t>
            </a:r>
            <a:r>
              <a:rPr lang="ko-KR" altLang="en-US" sz="1700" dirty="0"/>
              <a:t>초 지연</a:t>
            </a:r>
            <a:r>
              <a:rPr lang="en-US" altLang="ko-KR" sz="1700" dirty="0"/>
              <a:t>)</a:t>
            </a:r>
          </a:p>
          <a:p>
            <a:endParaRPr lang="en-US" altLang="ko-KR" sz="1700" dirty="0"/>
          </a:p>
          <a:p>
            <a:r>
              <a:rPr lang="en-US" altLang="ko-KR" sz="1700" b="1" dirty="0"/>
              <a:t>2. </a:t>
            </a:r>
            <a:r>
              <a:rPr lang="ko-KR" altLang="en-US" sz="1700" b="1" dirty="0"/>
              <a:t>실시간 모니터링 수요</a:t>
            </a:r>
            <a:endParaRPr lang="en-US" altLang="ko-KR" sz="1700" b="1" dirty="0"/>
          </a:p>
          <a:p>
            <a:endParaRPr lang="ko-KR" altLang="en-US" sz="1700" dirty="0"/>
          </a:p>
          <a:p>
            <a:r>
              <a:rPr lang="ko-KR" altLang="en-US" sz="1700" dirty="0"/>
              <a:t>보안 감시</a:t>
            </a:r>
            <a:r>
              <a:rPr lang="en-US" altLang="ko-KR" sz="1700" dirty="0"/>
              <a:t>: </a:t>
            </a:r>
            <a:r>
              <a:rPr lang="ko-KR" altLang="en-US" sz="1700" dirty="0"/>
              <a:t>침입자 즉시 탐지 필요</a:t>
            </a:r>
          </a:p>
          <a:p>
            <a:r>
              <a:rPr lang="ko-KR" altLang="en-US" sz="1700" dirty="0"/>
              <a:t>주차장 관리</a:t>
            </a:r>
            <a:r>
              <a:rPr lang="en-US" altLang="ko-KR" sz="1700" dirty="0"/>
              <a:t>: </a:t>
            </a:r>
            <a:r>
              <a:rPr lang="ko-KR" altLang="en-US" sz="1700" dirty="0"/>
              <a:t>실시간 차량 현황 파악</a:t>
            </a:r>
          </a:p>
          <a:p>
            <a:r>
              <a:rPr lang="ko-KR" altLang="en-US" sz="1700" dirty="0"/>
              <a:t>재고 관리</a:t>
            </a:r>
            <a:r>
              <a:rPr lang="en-US" altLang="ko-KR" sz="1700" dirty="0"/>
              <a:t>: </a:t>
            </a:r>
            <a:r>
              <a:rPr lang="ko-KR" altLang="en-US" sz="1700" dirty="0"/>
              <a:t>물품 변화 즉시 확인</a:t>
            </a:r>
            <a:endParaRPr lang="en-US" altLang="ko-KR" sz="1700" dirty="0"/>
          </a:p>
          <a:p>
            <a:endParaRPr lang="ko-KR" altLang="en-US" sz="1700" dirty="0"/>
          </a:p>
          <a:p>
            <a:r>
              <a:rPr lang="en-US" altLang="ko-KR" sz="1700" b="1" dirty="0"/>
              <a:t>3. </a:t>
            </a:r>
            <a:r>
              <a:rPr lang="ko-KR" altLang="en-US" sz="1700" b="1" dirty="0"/>
              <a:t>확장 가능한 시스템 구조</a:t>
            </a:r>
            <a:endParaRPr lang="en-US" altLang="ko-KR" sz="1700" b="1" dirty="0"/>
          </a:p>
          <a:p>
            <a:endParaRPr lang="ko-KR" altLang="en-US" sz="1700" dirty="0"/>
          </a:p>
          <a:p>
            <a:r>
              <a:rPr lang="en-US" altLang="ko-KR" sz="1700" dirty="0"/>
              <a:t>WebSocket </a:t>
            </a:r>
            <a:r>
              <a:rPr lang="ko-KR" altLang="en-US" sz="1700" dirty="0"/>
              <a:t>추가로 향후 다양한 실시간 기능 확장 가능</a:t>
            </a:r>
          </a:p>
          <a:p>
            <a:r>
              <a:rPr lang="ko-KR" altLang="en-US" sz="1700" dirty="0"/>
              <a:t>채팅</a:t>
            </a:r>
            <a:r>
              <a:rPr lang="en-US" altLang="ko-KR" sz="1700" dirty="0"/>
              <a:t>, </a:t>
            </a:r>
            <a:r>
              <a:rPr lang="ko-KR" altLang="en-US" sz="1700" dirty="0"/>
              <a:t>알림</a:t>
            </a:r>
            <a:r>
              <a:rPr lang="en-US" altLang="ko-KR" sz="1700" dirty="0"/>
              <a:t>, </a:t>
            </a:r>
            <a:r>
              <a:rPr lang="ko-KR" altLang="en-US" sz="1700" dirty="0"/>
              <a:t>라이브 스트리밍 등 응용 가능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sz="2000" dirty="0">
              <a:latin typeface="+mn-ea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051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D92DE-3313-341A-7253-A23793A0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944957"/>
              </p:ext>
            </p:extLst>
          </p:nvPr>
        </p:nvGraphicFramePr>
        <p:xfrm>
          <a:off x="457200" y="1219200"/>
          <a:ext cx="8991600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1-1. YoloV5 pretrained model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main.py</a:t>
                      </a:r>
                      <a:r>
                        <a:rPr lang="en-US" altLang="ko-KR" sz="1000" dirty="0"/>
                        <a:t> / 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client_sender.py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6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1-2. </a:t>
                      </a:r>
                      <a:r>
                        <a:rPr lang="en" altLang="ko-KR" sz="1000" dirty="0" err="1"/>
                        <a:t>Ms</a:t>
                      </a:r>
                      <a:r>
                        <a:rPr lang="en" altLang="ko-KR" sz="1000" dirty="0"/>
                        <a:t> coco </a:t>
                      </a:r>
                      <a:r>
                        <a:rPr lang="ko-KR" altLang="en-US" sz="1000" dirty="0"/>
                        <a:t>훈련데이터 기준 검출 객체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altLang="ko-KR" sz="1000" dirty="0"/>
                        <a:t>Classes) : 80</a:t>
                      </a:r>
                      <a:r>
                        <a:rPr lang="ko-KR" altLang="en-US" sz="1000" dirty="0"/>
                        <a:t>가지 객체 검출 기능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main.py</a:t>
                      </a:r>
                      <a:r>
                        <a:rPr lang="en-US" altLang="ko-KR" sz="1000" dirty="0"/>
                        <a:t> / 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client_sender.py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5768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1-3. </a:t>
                      </a:r>
                      <a:r>
                        <a:rPr lang="ko-KR" altLang="en-US" sz="1000" dirty="0"/>
                        <a:t>한 종류의 객체를 동일한 객체로 가능한 </a:t>
                      </a:r>
                      <a:r>
                        <a:rPr lang="en" altLang="ko-KR" sz="1000" dirty="0"/>
                        <a:t>Change Detection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en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main.py</a:t>
                      </a:r>
                      <a:r>
                        <a:rPr lang="en-US" altLang="ko-KR" sz="1000" dirty="0"/>
                        <a:t> / 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client_sender.py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742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main.py</a:t>
                      </a:r>
                      <a:r>
                        <a:rPr lang="en-US" altLang="ko-KR" sz="1000" dirty="0"/>
                        <a:t> / 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client_sender.py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2583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1-5. </a:t>
                      </a:r>
                      <a:r>
                        <a:rPr lang="ko-KR" altLang="en-US" sz="1000" dirty="0"/>
                        <a:t>기타 추가기능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/>
                      <a:r>
                        <a:rPr lang="en-US" altLang="ko-KR" sz="1000" dirty="0"/>
                        <a:t>1-6. </a:t>
                      </a:r>
                      <a:r>
                        <a:rPr lang="ko-KR" altLang="en-US" sz="1000" dirty="0"/>
                        <a:t>이미지 리사이징 및 압축 </a:t>
                      </a:r>
                      <a:r>
                        <a:rPr lang="ko-KR" altLang="en-US" sz="1000" dirty="0" err="1"/>
                        <a:t>전처리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prepare_image_for_upload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21904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" altLang="ko-KR" sz="1000" dirty="0" err="1"/>
                        <a:t>Pythonanywhere</a:t>
                      </a:r>
                      <a:r>
                        <a:rPr lang="en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views.py</a:t>
                      </a:r>
                      <a:r>
                        <a:rPr lang="en-US" altLang="ko-KR" sz="1000" dirty="0"/>
                        <a:t> / </a:t>
                      </a:r>
                      <a:r>
                        <a:rPr lang="en-US" altLang="ko-KR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check_permissions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04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models.py</a:t>
                      </a:r>
                      <a:r>
                        <a:rPr lang="en-US" altLang="ko-KR" sz="1000" dirty="0"/>
                        <a:t> / </a:t>
                      </a:r>
                      <a:r>
                        <a:rPr lang="en-US" altLang="ko-KR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DetectionLog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618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views.py</a:t>
                      </a:r>
                      <a:r>
                        <a:rPr lang="en-US" altLang="ko-KR" sz="1000" dirty="0"/>
                        <a:t> / </a:t>
                      </a:r>
                      <a:r>
                        <a:rPr lang="en-US" altLang="ko-KR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DetectionPostView.post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9916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views.py</a:t>
                      </a:r>
                      <a:r>
                        <a:rPr lang="en-US" altLang="ko-KR" sz="1000" dirty="0"/>
                        <a:t> / </a:t>
                      </a:r>
                      <a:r>
                        <a:rPr lang="en-US" altLang="ko-KR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DetectionPostView.get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800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2-5. </a:t>
                      </a:r>
                      <a:r>
                        <a:rPr lang="ko-KR" altLang="en-US" sz="1000" dirty="0"/>
                        <a:t>기타 추가 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consumers.py</a:t>
                      </a:r>
                      <a:r>
                        <a:rPr lang="en-US" altLang="ko-KR" sz="1000" dirty="0"/>
                        <a:t> / </a:t>
                      </a:r>
                      <a:r>
                        <a:rPr lang="en-US" altLang="ko-KR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DashboardConsumer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39533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PhotoBlogClient.js</a:t>
                      </a:r>
                      <a:r>
                        <a:rPr lang="en-US" altLang="ko-KR" sz="1000" dirty="0"/>
                        <a:t> / 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 Gallery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134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PhotoBlogClient.js</a:t>
                      </a:r>
                      <a:r>
                        <a:rPr lang="en-US" altLang="ko-KR" sz="1000" dirty="0"/>
                        <a:t> / </a:t>
                      </a:r>
                      <a:r>
                        <a:rPr lang="en-US" altLang="ko-KR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useEffect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566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공통기능 및 추가기능을 활용한 사용자 시나리오 및 </a:t>
                      </a:r>
                      <a:r>
                        <a:rPr lang="en" altLang="ko-KR" sz="1000" dirty="0"/>
                        <a:t>UI </a:t>
                      </a:r>
                      <a:r>
                        <a:rPr lang="ko-KR" altLang="en-US" sz="1000" dirty="0"/>
                        <a:t>제공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PhotoBlogClient.js</a:t>
                      </a:r>
                      <a:r>
                        <a:rPr lang="en-US" altLang="ko-KR" sz="1000" dirty="0"/>
                        <a:t> / </a:t>
                      </a:r>
                      <a:r>
                        <a:rPr lang="en-US" altLang="ko-KR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selectedImage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modal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626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ko-KR" altLang="en-US" sz="1000" dirty="0"/>
                        <a:t>추가 기능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3-5.</a:t>
                      </a:r>
                      <a:r>
                        <a:rPr lang="ko-KR" altLang="en-US" sz="1000" dirty="0"/>
                        <a:t> 실시간 탐지 알림 </a:t>
                      </a:r>
                      <a:r>
                        <a:rPr lang="en-US" altLang="ko-KR" sz="1000" dirty="0"/>
                        <a:t>UI</a:t>
                      </a:r>
                    </a:p>
                    <a:p>
                      <a:pPr latinLnBrk="1"/>
                      <a:r>
                        <a:rPr lang="en-US" altLang="ko-KR" sz="1000" dirty="0"/>
                        <a:t>3-6.</a:t>
                      </a:r>
                      <a:r>
                        <a:rPr lang="ko-KR" altLang="en-US" sz="1000" dirty="0"/>
                        <a:t> 라이브 객체 카운터 </a:t>
                      </a:r>
                      <a:r>
                        <a:rPr lang="en-US" altLang="ko-KR" sz="1000" dirty="0"/>
                        <a:t>UI</a:t>
                      </a:r>
                    </a:p>
                    <a:p>
                      <a:pPr latinLnBrk="1"/>
                      <a:r>
                        <a:rPr lang="en-US" altLang="ko-KR" sz="1000" dirty="0"/>
                        <a:t>3-7. Edge </a:t>
                      </a:r>
                      <a:r>
                        <a:rPr lang="ko-KR" altLang="en-US" sz="1000" dirty="0"/>
                        <a:t>연결 상태 표시 </a:t>
                      </a:r>
                      <a:r>
                        <a:rPr lang="en-US" altLang="ko-KR" sz="1000" dirty="0"/>
                        <a:t>UI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PhotoBlogClient.js</a:t>
                      </a:r>
                      <a:r>
                        <a:rPr lang="en-US" altLang="ko-KR" sz="1000" dirty="0"/>
                        <a:t> / 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notifications state</a:t>
                      </a:r>
                    </a:p>
                    <a:p>
                      <a:pPr latinLnBrk="1"/>
                      <a:r>
                        <a:rPr lang="en-US" altLang="ko-KR" sz="1000" dirty="0"/>
                        <a:t>ObjectCounter component</a:t>
                      </a:r>
                    </a:p>
                    <a:p>
                      <a:pPr latinLnBrk="1"/>
                      <a:r>
                        <a:rPr lang="en-US" altLang="ko-KR" sz="1000" dirty="0" err="1"/>
                        <a:t>edgeStatus</a:t>
                      </a:r>
                      <a:r>
                        <a:rPr lang="en-US" altLang="ko-KR" sz="1000" dirty="0"/>
                        <a:t> badge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6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D131-20C9-3743-0C3C-F48B12A4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209544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en-US" altLang="ko-KR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YOLOv5s 모델을 사용하여 실시간 객체 검출을 수행합니다. 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웹캠에서</a:t>
            </a: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ko-KR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입력받은</a:t>
            </a: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 영상을 초당 프레임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단위</a:t>
            </a: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로 분석합니다. 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en-US" altLang="ko-KR" sz="12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A10C6-B376-C92B-2E3F-39E2C58C9A9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2987997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1-2.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Ms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Classes) : 80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가지 객체 검출 기능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MS COCO 데이터셋 기반으로 사람, 차량, 동물 등 80가지 객체를 실시간으로 검출합니다. 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검출된 객체는 </a:t>
            </a:r>
            <a:r>
              <a:rPr lang="ko-KR" altLang="ko-KR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바운딩</a:t>
            </a: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 박스와 신뢰도 점수로 표시됩니다. 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en-US" altLang="ko-KR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검출된 객체 이미지를 </a:t>
            </a:r>
            <a:r>
              <a:rPr lang="ko-KR" altLang="ko-KR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Django</a:t>
            </a: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 서버로 POST 방식으로 전송합니다. 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Token</a:t>
            </a: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 인증을 통해 안전한 데이터 전송을 보장합니다. 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36FCE2-7D0B-C826-592C-819072951881}"/>
              </a:ext>
            </a:extLst>
          </p:cNvPr>
          <p:cNvSpPr txBox="1">
            <a:spLocks/>
          </p:cNvSpPr>
          <p:nvPr/>
        </p:nvSpPr>
        <p:spPr>
          <a:xfrm>
            <a:off x="523927" y="2692142"/>
            <a:ext cx="4309110" cy="17184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한 종류의 객체를 동일한 객체로 가능한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Change Detection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이전 프레임과 비교하여 새로운 객체가 출현한 경우에만 감지합니다. 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동일 객체의 반복 전송을 방지하여 서버 부하를 최소화합니다. 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CCB36D9-586F-F52E-70DB-55ACD54B7FC6}"/>
              </a:ext>
            </a:extLst>
          </p:cNvPr>
          <p:cNvSpPr txBox="1">
            <a:spLocks/>
          </p:cNvSpPr>
          <p:nvPr/>
        </p:nvSpPr>
        <p:spPr>
          <a:xfrm>
            <a:off x="5022849" y="2692142"/>
            <a:ext cx="430911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16" name="그림 1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B10144-E6D0-310B-94D9-81AFD45DB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4579838"/>
            <a:ext cx="2928329" cy="1957778"/>
          </a:xfrm>
          <a:prstGeom prst="rect">
            <a:avLst/>
          </a:prstGeom>
        </p:spPr>
      </p:pic>
      <p:sp>
        <p:nvSpPr>
          <p:cNvPr id="18" name="Rectangle 6">
            <a:extLst>
              <a:ext uri="{FF2B5EF4-FFF2-40B4-BE49-F238E27FC236}">
                <a16:creationId xmlns:a16="http://schemas.microsoft.com/office/drawing/2014/main" id="{8A973C7E-1B13-0B4F-21D1-450CF0742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" name="그림 28" descr="텍스트, 스크린샷, 인간의 얼굴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96ECE8-6291-737F-6E9A-187A4A3E1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425" y="4579838"/>
            <a:ext cx="3353268" cy="1914792"/>
          </a:xfrm>
          <a:prstGeom prst="rect">
            <a:avLst/>
          </a:prstGeom>
        </p:spPr>
      </p:pic>
      <p:pic>
        <p:nvPicPr>
          <p:cNvPr id="31" name="그림 30" descr="텍스트, 스크린샷, 웹 페이지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9A001D-1321-DD1F-D3FD-D37A8994E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73" y="4410560"/>
            <a:ext cx="1957777" cy="195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69714-2E6A-0BF3-2752-0164F4A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4557658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  <a:endParaRPr lang="en-US" altLang="ko-KR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기능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: </a:t>
            </a:r>
            <a:r>
              <a:rPr lang="ko-KR" altLang="ko-KR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Edge</a:t>
            </a: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 System이 </a:t>
            </a:r>
            <a:r>
              <a:rPr lang="ko-KR" altLang="ko-KR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Django와</a:t>
            </a: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ko-KR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WebSocket으로</a:t>
            </a: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 양방향 실시간 통신 </a:t>
            </a:r>
            <a:endParaRPr lang="en-US" altLang="ko-KR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역할: 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WebSocket으로</a:t>
            </a: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 객체 카운트 데이터를 실시간 전송 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Django와</a:t>
            </a: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 지속적인 연결 유지 </a:t>
            </a:r>
            <a:endParaRPr lang="en-US" altLang="ko-KR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기능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: 1초마다 현재 화면(프레임)에 있는 객체 개수를 세어서 전송 </a:t>
            </a:r>
            <a:endParaRPr lang="en-US" altLang="ko-KR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역할: 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YOLOv5가 감지한 객체를 실시간으로 </a:t>
            </a:r>
            <a:r>
              <a:rPr lang="ko-KR" altLang="ko-KR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카운팅</a:t>
            </a: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단순 감지가 아닌 "현재 몇 개 있는지" 통계 생성 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시간대별 객체 변화 추적 가능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 b="1" dirty="0"/>
              <a:t>기능</a:t>
            </a:r>
            <a:r>
              <a:rPr lang="en-US" altLang="ko-KR" sz="1400" dirty="0"/>
              <a:t>: Edge System</a:t>
            </a:r>
            <a:r>
              <a:rPr lang="ko-KR" altLang="en-US" sz="1400" dirty="0"/>
              <a:t>이 </a:t>
            </a:r>
            <a:r>
              <a:rPr lang="en-US" altLang="ko-KR" sz="1400" dirty="0"/>
              <a:t>Django</a:t>
            </a:r>
            <a:r>
              <a:rPr lang="ko-KR" altLang="en-US" sz="1400" dirty="0"/>
              <a:t>와 </a:t>
            </a:r>
            <a:r>
              <a:rPr lang="en-US" altLang="ko-KR" sz="1400" dirty="0"/>
              <a:t>WebSocket</a:t>
            </a:r>
            <a:r>
              <a:rPr lang="ko-KR" altLang="en-US" sz="1400" dirty="0"/>
              <a:t>으로 양방향 실시간 통신</a:t>
            </a:r>
            <a:endParaRPr lang="ko-KR" altLang="en-US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800" b="1" dirty="0"/>
              <a:t>기능</a:t>
            </a:r>
            <a:r>
              <a:rPr lang="en-US" altLang="ko-KR" sz="800" dirty="0"/>
              <a:t>: Edge System</a:t>
            </a:r>
            <a:r>
              <a:rPr lang="ko-KR" altLang="en-US" sz="800" dirty="0"/>
              <a:t>이 </a:t>
            </a:r>
            <a:r>
              <a:rPr lang="en-US" altLang="ko-KR" sz="800" dirty="0"/>
              <a:t>Django</a:t>
            </a:r>
            <a:r>
              <a:rPr lang="ko-KR" altLang="en-US" sz="800" dirty="0"/>
              <a:t>와 </a:t>
            </a:r>
            <a:r>
              <a:rPr lang="en-US" altLang="ko-KR" sz="800" dirty="0"/>
              <a:t>WebSocket</a:t>
            </a:r>
            <a:r>
              <a:rPr lang="ko-KR" altLang="en-US" sz="800" dirty="0"/>
              <a:t>으로 양방향 실시간 통신</a:t>
            </a:r>
            <a:endParaRPr lang="ko-KR" altLang="en-US" sz="800" dirty="0">
              <a:latin typeface="+mn-ea"/>
              <a:cs typeface="Gulim"/>
            </a:endParaRPr>
          </a:p>
          <a:p>
            <a:r>
              <a:rPr lang="ko-KR" altLang="en-US" sz="800" b="1" dirty="0"/>
              <a:t>기능</a:t>
            </a:r>
            <a:r>
              <a:rPr lang="en-US" altLang="ko-KR" sz="800" dirty="0"/>
              <a:t>: Edge System</a:t>
            </a:r>
            <a:r>
              <a:rPr lang="ko-KR" altLang="en-US" sz="800" dirty="0"/>
              <a:t>이 </a:t>
            </a:r>
            <a:r>
              <a:rPr lang="en-US" altLang="ko-KR" sz="800" dirty="0"/>
              <a:t>Django</a:t>
            </a:r>
            <a:r>
              <a:rPr lang="ko-KR" altLang="en-US" sz="800" dirty="0"/>
              <a:t>와 </a:t>
            </a:r>
            <a:r>
              <a:rPr lang="en-US" altLang="ko-KR" sz="800" dirty="0"/>
              <a:t>WebSocket</a:t>
            </a:r>
            <a:r>
              <a:rPr lang="ko-KR" altLang="en-US" sz="800" dirty="0"/>
              <a:t>으로 양방향 실시간 통신</a:t>
            </a:r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14D103-DA70-6704-3D5D-F338A9101BC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216213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기능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3</a:t>
            </a: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: </a:t>
            </a:r>
            <a:r>
              <a:rPr lang="ko-KR" altLang="ko-KR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Edge</a:t>
            </a: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 System이 주기적으로 "살아있음" 신호를 </a:t>
            </a:r>
            <a:r>
              <a:rPr lang="ko-KR" altLang="ko-KR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Django에</a:t>
            </a: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 전송 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역할: 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WebSocket</a:t>
            </a: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 연결이 끊기지 않도록 관리 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Django가</a:t>
            </a: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ko-KR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Edge의</a:t>
            </a: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 연결 상태를 실시간 모니터링 가능 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네트워크 불안정 시 자동 감지</a:t>
            </a: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8" name="그림 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F71E1F-CD1C-01E9-3BC2-91854578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736111"/>
            <a:ext cx="2928329" cy="1957778"/>
          </a:xfrm>
          <a:prstGeom prst="rect">
            <a:avLst/>
          </a:prstGeom>
        </p:spPr>
      </p:pic>
      <p:pic>
        <p:nvPicPr>
          <p:cNvPr id="9" name="그림 8" descr="텍스트, 스크린샷, 웹 페이지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725A5FB-830D-430F-CFBC-728691694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168" y="4191000"/>
            <a:ext cx="2414977" cy="241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61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4665</TotalTime>
  <Words>1911</Words>
  <Application>Microsoft Office PowerPoint</Application>
  <PresentationFormat>A4 용지(210x297mm)</PresentationFormat>
  <Paragraphs>291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Arial Unicode MS</vt:lpstr>
      <vt:lpstr>Malgun Gothic</vt:lpstr>
      <vt:lpstr>Arial</vt:lpstr>
      <vt:lpstr>Calibri</vt:lpstr>
      <vt:lpstr>Consolas</vt:lpstr>
      <vt:lpstr>Times New Roman</vt:lpstr>
      <vt:lpstr>Wingdings</vt:lpstr>
      <vt:lpstr>Office Theme</vt:lpstr>
      <vt:lpstr>Mobile/WebService Project</vt:lpstr>
      <vt:lpstr>목차</vt:lpstr>
      <vt:lpstr>요구조건</vt:lpstr>
      <vt:lpstr>시스템 구성도 (변경  된 사항 적용)</vt:lpstr>
      <vt:lpstr>목적</vt:lpstr>
      <vt:lpstr>필요성</vt:lpstr>
      <vt:lpstr>기능 - 조건대비표</vt:lpstr>
      <vt:lpstr>기능 - 1. Edge System(Python 기반, 공통)</vt:lpstr>
      <vt:lpstr>기능 - 1. Edge System(Python 기반, 공통)</vt:lpstr>
      <vt:lpstr>기능 - 2. Service System(Python, Django 기반)</vt:lpstr>
      <vt:lpstr>기능 - 2. Service System(Python, Django 기반)</vt:lpstr>
      <vt:lpstr>기능 - 3. Client System(Android, Java기반, 개별 제안)</vt:lpstr>
      <vt:lpstr>기능(부족한 설명 추거, 신규 또는 추가 기능 중심, 페이지 추가 가능)</vt:lpstr>
      <vt:lpstr>사용자 시나리오(Ui 구성)</vt:lpstr>
      <vt:lpstr>개발과정의 이슈(선택)</vt:lpstr>
      <vt:lpstr>데모(구동 동영상, mp4 동영상 파일을 추가 함)</vt:lpstr>
      <vt:lpstr>기대효과 및 결론</vt:lpstr>
      <vt:lpstr>결과물의 목록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준환 장</cp:lastModifiedBy>
  <cp:revision>58</cp:revision>
  <dcterms:created xsi:type="dcterms:W3CDTF">2020-06-08T19:34:44Z</dcterms:created>
  <dcterms:modified xsi:type="dcterms:W3CDTF">2025-12-19T13:55:52Z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